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76" r:id="rId2"/>
    <p:sldId id="256" r:id="rId3"/>
    <p:sldId id="258" r:id="rId4"/>
    <p:sldId id="277" r:id="rId5"/>
    <p:sldId id="259" r:id="rId6"/>
    <p:sldId id="260" r:id="rId7"/>
    <p:sldId id="262" r:id="rId8"/>
    <p:sldId id="263" r:id="rId9"/>
    <p:sldId id="264" r:id="rId10"/>
    <p:sldId id="265" r:id="rId11"/>
    <p:sldId id="266" r:id="rId12"/>
    <p:sldId id="267" r:id="rId13"/>
    <p:sldId id="269" r:id="rId14"/>
    <p:sldId id="270" r:id="rId15"/>
    <p:sldId id="272" r:id="rId16"/>
    <p:sldId id="275" r:id="rId17"/>
    <p:sldId id="271"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371" autoAdjust="0"/>
  </p:normalViewPr>
  <p:slideViewPr>
    <p:cSldViewPr>
      <p:cViewPr varScale="1">
        <p:scale>
          <a:sx n="67" d="100"/>
          <a:sy n="67"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28A2C7-8BF5-437E-9204-CD58F3DEEAB5}" type="datetimeFigureOut">
              <a:rPr lang="en-US" smtClean="0"/>
              <a:pPr/>
              <a:t>1/19/2025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DBBE3C-12E1-45DA-9387-E2980FE04837}" type="slidenum">
              <a:rPr lang="en-GB" smtClean="0"/>
              <a:pPr/>
              <a:t>‹#›</a:t>
            </a:fld>
            <a:endParaRPr lang="en-GB"/>
          </a:p>
        </p:txBody>
      </p:sp>
    </p:spTree>
    <p:extLst>
      <p:ext uri="{BB962C8B-B14F-4D97-AF65-F5344CB8AC3E}">
        <p14:creationId xmlns:p14="http://schemas.microsoft.com/office/powerpoint/2010/main" val="69448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6DBBE3C-12E1-45DA-9387-E2980FE04837}" type="slidenum">
              <a:rPr lang="en-GB" smtClean="0"/>
              <a:pPr/>
              <a:t>4</a:t>
            </a:fld>
            <a:endParaRPr lang="en-GB"/>
          </a:p>
        </p:txBody>
      </p:sp>
    </p:spTree>
    <p:extLst>
      <p:ext uri="{BB962C8B-B14F-4D97-AF65-F5344CB8AC3E}">
        <p14:creationId xmlns:p14="http://schemas.microsoft.com/office/powerpoint/2010/main" val="301123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E599FE4F-A77C-4E7D-A9A6-B3187E52C040}" type="slidenum">
              <a:rPr lang="en-US"/>
              <a:pPr/>
              <a:t>13</a:t>
            </a:fld>
            <a:endParaRPr lang="en-US"/>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Times New Roman" pitchFamily="-110" charset="0"/>
              <a:ea typeface="ＭＳ Ｐゴシック" pitchFamily="-11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1/19/2025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1/19/2025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1/19/2025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upload.wikimedia.org/wikipedia/commons/8/81/Gray3.p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63000" cy="6248400"/>
          </a:xfrm>
        </p:spPr>
        <p:txBody>
          <a:bodyPr/>
          <a:lstStyle/>
          <a:p>
            <a:pPr marL="0" indent="0" algn="ctr">
              <a:buNone/>
            </a:pPr>
            <a:endParaRPr lang="en-US" dirty="0" smtClean="0"/>
          </a:p>
          <a:p>
            <a:pPr marL="0" indent="0" algn="ctr">
              <a:buNone/>
            </a:pPr>
            <a:endParaRPr lang="en-US" dirty="0"/>
          </a:p>
          <a:p>
            <a:pPr marL="0" indent="0" algn="ctr">
              <a:buNone/>
            </a:pPr>
            <a:r>
              <a:rPr lang="en-US" sz="4000" dirty="0" smtClean="0">
                <a:latin typeface="Times New Roman" panose="02020603050405020304" pitchFamily="18" charset="0"/>
                <a:cs typeface="Times New Roman" panose="02020603050405020304" pitchFamily="18" charset="0"/>
              </a:rPr>
              <a:t>Female reproductive system</a:t>
            </a:r>
          </a:p>
          <a:p>
            <a:pPr marL="0" indent="0" algn="ctr">
              <a:buNone/>
            </a:pPr>
            <a:r>
              <a:rPr lang="en-US" sz="4000" dirty="0" smtClean="0">
                <a:latin typeface="Times New Roman" panose="02020603050405020304" pitchFamily="18" charset="0"/>
                <a:cs typeface="Times New Roman" panose="02020603050405020304" pitchFamily="18" charset="0"/>
              </a:rPr>
              <a:t>By</a:t>
            </a:r>
          </a:p>
          <a:p>
            <a:pPr marL="0" indent="0" algn="ctr">
              <a:buNone/>
            </a:pPr>
            <a:r>
              <a:rPr lang="en-US" sz="4000" dirty="0" smtClean="0">
                <a:latin typeface="Times New Roman" panose="02020603050405020304" pitchFamily="18" charset="0"/>
                <a:cs typeface="Times New Roman" panose="02020603050405020304" pitchFamily="18" charset="0"/>
              </a:rPr>
              <a:t>Dr. Fatin latef</a:t>
            </a:r>
            <a:endParaRPr lang="en-US" sz="4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274638"/>
            <a:ext cx="8229600" cy="45719"/>
          </a:xfrm>
        </p:spPr>
        <p:txBody>
          <a:bodyPr>
            <a:normAutofit fontScale="90000"/>
          </a:bodyPr>
          <a:lstStyle/>
          <a:p>
            <a:r>
              <a:rPr lang="ar-IQ" dirty="0" smtClean="0"/>
              <a:t> </a:t>
            </a:r>
            <a:endParaRPr lang="en-US" dirty="0"/>
          </a:p>
        </p:txBody>
      </p:sp>
    </p:spTree>
    <p:extLst>
      <p:ext uri="{BB962C8B-B14F-4D97-AF65-F5344CB8AC3E}">
        <p14:creationId xmlns:p14="http://schemas.microsoft.com/office/powerpoint/2010/main" val="12550222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txBody>
          <a:bodyPr>
            <a:normAutofit lnSpcReduction="10000"/>
          </a:bodyPr>
          <a:lstStyle/>
          <a:p>
            <a:pPr algn="just">
              <a:buNone/>
            </a:pPr>
            <a:r>
              <a:rPr lang="en-US" sz="2800" dirty="0" smtClean="0">
                <a:latin typeface="Times New Roman" panose="02020603050405020304" pitchFamily="18" charset="0"/>
                <a:cs typeface="Times New Roman" panose="02020603050405020304" pitchFamily="18" charset="0"/>
              </a:rPr>
              <a:t>An ovarian follicles consists of an oocyte, granulosa cells, and theca cells surrounded by one or more layers of epithelial cells. the follicles that are formed during fetal life, main functional unit of the ovary.</a:t>
            </a:r>
          </a:p>
          <a:p>
            <a:pPr algn="just">
              <a:buNone/>
            </a:pPr>
            <a:r>
              <a:rPr lang="en-US" b="1" dirty="0" smtClean="0">
                <a:solidFill>
                  <a:srgbClr val="FF0000"/>
                </a:solidFill>
                <a:latin typeface="Times New Roman" panose="02020603050405020304" pitchFamily="18" charset="0"/>
                <a:cs typeface="Times New Roman" panose="02020603050405020304" pitchFamily="18" charset="0"/>
              </a:rPr>
              <a:t>Stages of follicular growth:</a:t>
            </a:r>
          </a:p>
          <a:p>
            <a:pPr algn="just">
              <a:buFont typeface="Wingdings" panose="05000000000000000000" pitchFamily="2" charset="2"/>
              <a:buChar char="v"/>
            </a:pPr>
            <a:r>
              <a:rPr lang="en-US" b="1" dirty="0" smtClean="0">
                <a:solidFill>
                  <a:srgbClr val="00B050"/>
                </a:solidFill>
                <a:latin typeface="Times New Roman" panose="02020603050405020304" pitchFamily="18" charset="0"/>
                <a:cs typeface="Times New Roman" panose="02020603050405020304" pitchFamily="18" charset="0"/>
              </a:rPr>
              <a:t>Primordial follicles:</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consist of a primary oocyte enveloped by a single layer of the flattened follicular cells form a simple squamous epithelium around the oocyte.</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Beginning in puberty with the release of follicle-stimulating hormone (FSH) from the pituitary, a small group of primordial follicles each month begins a process of follicular growth. This involves growth of the oocyte, proliferation and changes.</a:t>
            </a:r>
          </a:p>
          <a:p>
            <a:pPr algn="just">
              <a:buNone/>
            </a:pPr>
            <a:endParaRPr lang="en-US" sz="2800" dirty="0" smtClean="0"/>
          </a:p>
          <a:p>
            <a:pPr algn="just">
              <a:buNone/>
            </a:pPr>
            <a:endParaRPr lang="en-US" sz="2800" dirty="0" smtClean="0"/>
          </a:p>
          <a:p>
            <a:pPr>
              <a:buNone/>
            </a:pPr>
            <a:endParaRPr lang="en-GB" sz="2800" dirty="0"/>
          </a:p>
        </p:txBody>
      </p:sp>
      <p:sp>
        <p:nvSpPr>
          <p:cNvPr id="2" name="Title 1"/>
          <p:cNvSpPr>
            <a:spLocks noGrp="1"/>
          </p:cNvSpPr>
          <p:nvPr>
            <p:ph type="title"/>
          </p:nvPr>
        </p:nvSpPr>
        <p:spPr>
          <a:xfrm>
            <a:off x="457200" y="152400"/>
            <a:ext cx="8229600" cy="533400"/>
          </a:xfrm>
        </p:spPr>
        <p:txBody>
          <a:bodyPr>
            <a:noAutofit/>
          </a:bodyPr>
          <a:lstStyle/>
          <a:p>
            <a:pPr algn="l"/>
            <a:r>
              <a:rPr lang="en-US" sz="3200" dirty="0" smtClean="0">
                <a:solidFill>
                  <a:srgbClr val="FF0000"/>
                </a:solidFill>
                <a:latin typeface="Times New Roman" panose="02020603050405020304" pitchFamily="18" charset="0"/>
                <a:cs typeface="Times New Roman" panose="02020603050405020304" pitchFamily="18" charset="0"/>
              </a:rPr>
              <a:t>Ovarian follicles</a:t>
            </a:r>
            <a:endParaRPr lang="en-GB" sz="32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a:normAutofit fontScale="25000" lnSpcReduction="20000"/>
          </a:bodyPr>
          <a:lstStyle/>
          <a:p>
            <a:pPr>
              <a:buFont typeface="Wingdings" panose="05000000000000000000" pitchFamily="2" charset="2"/>
              <a:buChar char="v"/>
            </a:pPr>
            <a:r>
              <a:rPr lang="en-US" sz="11200" dirty="0" smtClean="0">
                <a:solidFill>
                  <a:srgbClr val="00B050"/>
                </a:solidFill>
                <a:latin typeface="Times New Roman" panose="02020603050405020304" pitchFamily="18" charset="0"/>
                <a:cs typeface="Times New Roman" panose="02020603050405020304" pitchFamily="18" charset="0"/>
              </a:rPr>
              <a:t>Primary follicle:</a:t>
            </a:r>
          </a:p>
          <a:p>
            <a:pPr algn="just">
              <a:buNone/>
            </a:pPr>
            <a:r>
              <a:rPr lang="en-US" sz="9600" dirty="0" smtClean="0">
                <a:latin typeface="Times New Roman" panose="02020603050405020304" pitchFamily="18" charset="0"/>
                <a:cs typeface="Times New Roman" panose="02020603050405020304" pitchFamily="18" charset="0"/>
              </a:rPr>
              <a:t>Prompted by FSH, an oocyte grows most rapidly during the first part of follicular development, reaching a maximum diameter of about 120µm.the nucleus enlarges; mitochondria become more numerous and uniformly distributed, contain the following:</a:t>
            </a:r>
          </a:p>
          <a:p>
            <a:pPr algn="just">
              <a:buFont typeface="Wingdings" panose="05000000000000000000" pitchFamily="2" charset="2"/>
              <a:buChar char="Ø"/>
            </a:pPr>
            <a:r>
              <a:rPr lang="en-US" sz="9600" b="1" dirty="0" smtClean="0">
                <a:solidFill>
                  <a:srgbClr val="FF0000"/>
                </a:solidFill>
                <a:latin typeface="Times New Roman" panose="02020603050405020304" pitchFamily="18" charset="0"/>
                <a:cs typeface="Times New Roman" panose="02020603050405020304" pitchFamily="18" charset="0"/>
              </a:rPr>
              <a:t>Primary unilaminar follicle</a:t>
            </a:r>
            <a:r>
              <a:rPr lang="en-US" sz="9600" b="1" dirty="0" smtClean="0">
                <a:latin typeface="Times New Roman" panose="02020603050405020304" pitchFamily="18" charset="0"/>
                <a:cs typeface="Times New Roman" panose="02020603050405020304" pitchFamily="18" charset="0"/>
              </a:rPr>
              <a:t>: </a:t>
            </a:r>
            <a:endParaRPr lang="ar-IQ" sz="96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9600" dirty="0" smtClean="0">
                <a:latin typeface="Times New Roman" panose="02020603050405020304" pitchFamily="18" charset="0"/>
                <a:cs typeface="Times New Roman" panose="02020603050405020304" pitchFamily="18" charset="0"/>
              </a:rPr>
              <a:t>contain a primary oocyte and follicular cells form a simple columnar epi. Around the oocyte.</a:t>
            </a:r>
          </a:p>
          <a:p>
            <a:pPr algn="just">
              <a:buFont typeface="Wingdings" panose="05000000000000000000" pitchFamily="2" charset="2"/>
              <a:buChar char="Ø"/>
            </a:pPr>
            <a:r>
              <a:rPr lang="en-US" sz="9600" b="1" dirty="0" smtClean="0">
                <a:solidFill>
                  <a:srgbClr val="FF0000"/>
                </a:solidFill>
                <a:latin typeface="Times New Roman" panose="02020603050405020304" pitchFamily="18" charset="0"/>
                <a:cs typeface="Times New Roman" panose="02020603050405020304" pitchFamily="18" charset="0"/>
              </a:rPr>
              <a:t>Primary multilaminar follicle</a:t>
            </a:r>
            <a:r>
              <a:rPr lang="en-US" sz="9600" b="1"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
            </a:pPr>
            <a:r>
              <a:rPr lang="ar-IQ" sz="9600" dirty="0">
                <a:latin typeface="Times New Roman" panose="02020603050405020304" pitchFamily="18" charset="0"/>
                <a:cs typeface="Times New Roman" panose="02020603050405020304" pitchFamily="18" charset="0"/>
              </a:rPr>
              <a:t>F</a:t>
            </a:r>
            <a:r>
              <a:rPr lang="en-US" sz="9600" dirty="0" err="1" smtClean="0">
                <a:latin typeface="Times New Roman" panose="02020603050405020304" pitchFamily="18" charset="0"/>
                <a:cs typeface="Times New Roman" panose="02020603050405020304" pitchFamily="18" charset="0"/>
              </a:rPr>
              <a:t>ollicular</a:t>
            </a:r>
            <a:r>
              <a:rPr lang="en-US" sz="9600" dirty="0" smtClean="0">
                <a:latin typeface="Times New Roman" panose="02020603050405020304" pitchFamily="18" charset="0"/>
                <a:cs typeface="Times New Roman" panose="02020603050405020304" pitchFamily="18" charset="0"/>
              </a:rPr>
              <a:t> epithelium, the granulosa, in which the cells communicate through gap junctions. Follicle cells are now termed granulosa cells, the follicular cells continue to proliferate , forming a stratified granulosa cells.</a:t>
            </a:r>
          </a:p>
          <a:p>
            <a:pPr algn="just">
              <a:buFont typeface="Wingdings" panose="05000000000000000000" pitchFamily="2" charset="2"/>
              <a:buChar char="§"/>
            </a:pPr>
            <a:r>
              <a:rPr lang="en-US" sz="9600" dirty="0" smtClean="0">
                <a:latin typeface="Times New Roman" panose="02020603050405020304" pitchFamily="18" charset="0"/>
                <a:cs typeface="Times New Roman" panose="02020603050405020304" pitchFamily="18" charset="0"/>
              </a:rPr>
              <a:t>Between the oocyte and the granulosa cells, a layer of extracellular material a homogenous glycoprotein membrane called zona pellucida develops. </a:t>
            </a:r>
          </a:p>
          <a:p>
            <a:pPr algn="just">
              <a:buFont typeface="Wingdings" panose="05000000000000000000" pitchFamily="2" charset="2"/>
              <a:buChar char="§"/>
            </a:pPr>
            <a:r>
              <a:rPr lang="ar-IQ" sz="9600" dirty="0">
                <a:latin typeface="Times New Roman" panose="02020603050405020304" pitchFamily="18" charset="0"/>
                <a:cs typeface="Times New Roman" panose="02020603050405020304" pitchFamily="18" charset="0"/>
              </a:rPr>
              <a:t>T</a:t>
            </a:r>
            <a:r>
              <a:rPr lang="en-US" sz="9600" dirty="0" err="1" smtClean="0">
                <a:latin typeface="Times New Roman" panose="02020603050405020304" pitchFamily="18" charset="0"/>
                <a:cs typeface="Times New Roman" panose="02020603050405020304" pitchFamily="18" charset="0"/>
              </a:rPr>
              <a:t>heca</a:t>
            </a:r>
            <a:r>
              <a:rPr lang="en-US" sz="9600" dirty="0" smtClean="0">
                <a:latin typeface="Times New Roman" panose="02020603050405020304" pitchFamily="18" charset="0"/>
                <a:cs typeface="Times New Roman" panose="02020603050405020304" pitchFamily="18" charset="0"/>
              </a:rPr>
              <a:t> folliculi, a layer located outside the basement membrane of the follicular cells</a:t>
            </a:r>
            <a:r>
              <a:rPr lang="ar-IQ" sz="9600" dirty="0" smtClean="0">
                <a:latin typeface="Times New Roman" panose="02020603050405020304" pitchFamily="18" charset="0"/>
                <a:cs typeface="Times New Roman" panose="02020603050405020304" pitchFamily="18" charset="0"/>
              </a:rPr>
              <a:t>.</a:t>
            </a:r>
            <a:endParaRPr lang="en-US" sz="9600" dirty="0" smtClean="0">
              <a:latin typeface="Times New Roman" panose="02020603050405020304" pitchFamily="18" charset="0"/>
              <a:cs typeface="Times New Roman" panose="02020603050405020304" pitchFamily="18" charset="0"/>
            </a:endParaRPr>
          </a:p>
          <a:p>
            <a:pPr algn="just">
              <a:buNone/>
            </a:pPr>
            <a:r>
              <a:rPr lang="en-US" sz="9600" dirty="0" smtClean="0">
                <a:latin typeface="Times New Roman" panose="02020603050405020304" pitchFamily="18" charset="0"/>
                <a:cs typeface="Times New Roman" panose="02020603050405020304" pitchFamily="18" charset="0"/>
              </a:rPr>
              <a:t> </a:t>
            </a:r>
            <a:endParaRPr lang="en-GB" sz="96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152400"/>
            <a:ext cx="8229600" cy="45719"/>
          </a:xfrm>
        </p:spPr>
        <p:txBody>
          <a:bodyPr>
            <a:normAutofit fontScale="90000"/>
          </a:bodyPr>
          <a:lstStyle/>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normAutofit lnSpcReduction="10000"/>
          </a:bodyPr>
          <a:lstStyle/>
          <a:p>
            <a:pPr>
              <a:buFont typeface="Wingdings" panose="05000000000000000000" pitchFamily="2" charset="2"/>
              <a:buChar char="v"/>
            </a:pPr>
            <a:r>
              <a:rPr lang="en-US" sz="2800" dirty="0" smtClean="0">
                <a:solidFill>
                  <a:srgbClr val="00B050"/>
                </a:solidFill>
                <a:latin typeface="Times New Roman" panose="02020603050405020304" pitchFamily="18" charset="0"/>
                <a:cs typeface="Times New Roman" panose="02020603050405020304" pitchFamily="18" charset="0"/>
              </a:rPr>
              <a:t>Secondary or antral follicles:</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As the follicles grow with increasing oocyte size  and numbers of granulosa cells, they move deeper in the ovarian cortex.</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Small spaces develop within the granulosa layer as the cells secrete follicular fluid or (liquor folliculi).</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This fluid accumulates in the spaces gradually and the granulosa cells reorganize themselves around a larger cavity, the antrum, producing follicles now called secondary or antral follicles.</a:t>
            </a:r>
          </a:p>
          <a:p>
            <a:pPr algn="just">
              <a:buNone/>
            </a:pPr>
            <a:r>
              <a:rPr lang="en-US" sz="2800" dirty="0" smtClean="0">
                <a:latin typeface="Times New Roman" panose="02020603050405020304" pitchFamily="18" charset="0"/>
                <a:cs typeface="Times New Roman" panose="02020603050405020304" pitchFamily="18" charset="0"/>
              </a:rPr>
              <a:t>Follicular fluid: contains hyaluronate, growth factors, plasminogen, fibrinogen, the anticoagulant </a:t>
            </a:r>
            <a:r>
              <a:rPr lang="en-US" sz="2800" dirty="0" err="1" smtClean="0">
                <a:latin typeface="Times New Roman" panose="02020603050405020304" pitchFamily="18" charset="0"/>
                <a:cs typeface="Times New Roman" panose="02020603050405020304" pitchFamily="18" charset="0"/>
              </a:rPr>
              <a:t>heparan</a:t>
            </a:r>
            <a:r>
              <a:rPr lang="en-US" sz="2800" dirty="0" smtClean="0">
                <a:latin typeface="Times New Roman" panose="02020603050405020304" pitchFamily="18" charset="0"/>
                <a:cs typeface="Times New Roman" panose="02020603050405020304" pitchFamily="18" charset="0"/>
              </a:rPr>
              <a:t> sulfate proteoglycan, and high concentrations of steroids (progesterone &amp;estrogen) with binding proteins. </a:t>
            </a:r>
            <a:endParaRPr lang="en-GB"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152400"/>
            <a:ext cx="8229600" cy="76200"/>
          </a:xfrm>
        </p:spPr>
        <p:txBody>
          <a:bodyPr>
            <a:normAutofit fontScale="90000"/>
          </a:bodyPr>
          <a:lstStyle/>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4" descr="C:\WINDOWS\Desktop\Untitled-7.jpg"/>
          <p:cNvPicPr>
            <a:picLocks noChangeAspect="1" noChangeArrowheads="1"/>
          </p:cNvPicPr>
          <p:nvPr/>
        </p:nvPicPr>
        <p:blipFill>
          <a:blip r:embed="rId3" cstate="print"/>
          <a:srcRect/>
          <a:stretch>
            <a:fillRect/>
          </a:stretch>
        </p:blipFill>
        <p:spPr bwMode="auto">
          <a:xfrm>
            <a:off x="0" y="-228600"/>
            <a:ext cx="9144000" cy="731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477000"/>
          </a:xfrm>
        </p:spPr>
        <p:txBody>
          <a:bodyPr>
            <a:normAutofit lnSpcReduction="10000"/>
          </a:bodyPr>
          <a:lstStyle/>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During the reorganization of the granulosa layer to form the antrum, some cells form a small hillock, the cumulus oophorus, surrounding the oocyte and protruding in to the antrum.</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The granulosa cells immediately around and linked to the oocyte make up the corona radiata and accompany the oocyte when it leaves the ovary.</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While the follicle develops, the stromal cells immediately around the follicle differentiate to form the follicular theca (theca folliculi), outer covering.</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This layer subsequently differentiate further as two tissues around the follicle; a well vascular zed endocrine tissue, the theca interna( is composed of cells that secret the steroid hormone androgen) and a more fibrous outer theca externa containing smooth muscle and fibroblast.</a:t>
            </a:r>
          </a:p>
        </p:txBody>
      </p:sp>
      <p:sp>
        <p:nvSpPr>
          <p:cNvPr id="2" name="Title 1"/>
          <p:cNvSpPr>
            <a:spLocks noGrp="1"/>
          </p:cNvSpPr>
          <p:nvPr>
            <p:ph type="title"/>
          </p:nvPr>
        </p:nvSpPr>
        <p:spPr>
          <a:xfrm>
            <a:off x="457200" y="152400"/>
            <a:ext cx="8229600" cy="152400"/>
          </a:xfrm>
        </p:spPr>
        <p:txBody>
          <a:bodyPr>
            <a:normAutofit fontScale="90000"/>
          </a:bodyPr>
          <a:lstStyle/>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lgn="just">
              <a:buFont typeface="Wingdings" panose="05000000000000000000" pitchFamily="2" charset="2"/>
              <a:buChar char="§"/>
            </a:pPr>
            <a:endParaRPr lang="en-US" sz="2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The thecal cell also continue to differentiate in to theca interna and externa, during each menstrual cycle usually one follicles grows much more than the other and become the dominant follicle, while many of other follicles eventually enter atresia (most ovarian follicles undergo the degenerative process called atresia, in which follicular cells and oocytes die and disposed of by phagocytic cells, follicles at any stages of development including nearly mature follicles, may become </a:t>
            </a:r>
            <a:r>
              <a:rPr lang="en-US" sz="2800" dirty="0" err="1" smtClean="0">
                <a:latin typeface="Times New Roman" panose="02020603050405020304" pitchFamily="18" charset="0"/>
                <a:cs typeface="Times New Roman" panose="02020603050405020304" pitchFamily="18" charset="0"/>
              </a:rPr>
              <a:t>atretic</a:t>
            </a:r>
            <a:r>
              <a:rPr lang="en-US" sz="2800" dirty="0" smtClean="0">
                <a:latin typeface="Times New Roman" panose="02020603050405020304" pitchFamily="18" charset="0"/>
                <a:cs typeface="Times New Roman" panose="02020603050405020304" pitchFamily="18" charset="0"/>
              </a:rPr>
              <a:t>).granulosa and theca interna cells begin formation of corpus luteum.</a:t>
            </a:r>
          </a:p>
        </p:txBody>
      </p:sp>
      <p:sp>
        <p:nvSpPr>
          <p:cNvPr id="2" name="Title 1"/>
          <p:cNvSpPr>
            <a:spLocks noGrp="1"/>
          </p:cNvSpPr>
          <p:nvPr>
            <p:ph type="title"/>
          </p:nvPr>
        </p:nvSpPr>
        <p:spPr>
          <a:xfrm>
            <a:off x="457200" y="152400"/>
            <a:ext cx="8229600" cy="76200"/>
          </a:xfrm>
        </p:spPr>
        <p:txBody>
          <a:bodyPr>
            <a:normAutofit fontScale="90000"/>
          </a:bodyPr>
          <a:lstStyle/>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lstStyle/>
          <a:p>
            <a:pPr algn="just">
              <a:buFont typeface="Wingdings" panose="05000000000000000000" pitchFamily="2" charset="2"/>
              <a:buChar char="§"/>
            </a:pP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Enlarged </a:t>
            </a:r>
            <a:r>
              <a:rPr lang="en-US" dirty="0">
                <a:latin typeface="Times New Roman" panose="02020603050405020304" pitchFamily="18" charset="0"/>
                <a:cs typeface="Times New Roman" panose="02020603050405020304" pitchFamily="18" charset="0"/>
              </a:rPr>
              <a:t>follicle bulges from the ovarian surface, thinning the ovarian tissue covering the follicle and forming a stigma (is translucent ischemic area, in which the compaction of the tissue has blocked blood flow within and around the mature follicle which rapidly weaken the granulosa layer and the cumulus </a:t>
            </a:r>
            <a:r>
              <a:rPr lang="en-US" dirty="0" err="1">
                <a:latin typeface="Times New Roman" panose="02020603050405020304" pitchFamily="18" charset="0"/>
                <a:cs typeface="Times New Roman" panose="02020603050405020304" pitchFamily="18" charset="0"/>
              </a:rPr>
              <a:t>oophorus</a:t>
            </a:r>
            <a:r>
              <a:rPr lang="en-US" dirty="0">
                <a:latin typeface="Times New Roman" panose="02020603050405020304" pitchFamily="18" charset="0"/>
                <a:cs typeface="Times New Roman" panose="02020603050405020304" pitchFamily="18" charset="0"/>
              </a:rPr>
              <a:t> as well as the overlying tunica albuginea.</a:t>
            </a:r>
          </a:p>
          <a:p>
            <a:pPr algn="just">
              <a:buNone/>
            </a:pPr>
            <a:r>
              <a:rPr lang="en-US"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2" name="Title 1"/>
          <p:cNvSpPr>
            <a:spLocks noGrp="1"/>
          </p:cNvSpPr>
          <p:nvPr>
            <p:ph type="title"/>
          </p:nvPr>
        </p:nvSpPr>
        <p:spPr>
          <a:xfrm flipV="1">
            <a:off x="457200" y="152400"/>
            <a:ext cx="8229600" cy="122238"/>
          </a:xfrm>
        </p:spPr>
        <p:txBody>
          <a:bodyPr>
            <a:normAutofit fontScale="90000"/>
          </a:bodyPr>
          <a:lstStyle/>
          <a:p>
            <a:endParaRPr lang="en-US" dirty="0"/>
          </a:p>
        </p:txBody>
      </p:sp>
    </p:spTree>
    <p:extLst>
      <p:ext uri="{BB962C8B-B14F-4D97-AF65-F5344CB8AC3E}">
        <p14:creationId xmlns:p14="http://schemas.microsoft.com/office/powerpoint/2010/main" val="3422426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172200"/>
          </a:xfrm>
        </p:spPr>
        <p:txBody>
          <a:bodyPr>
            <a:normAutofit fontScale="92500" lnSpcReduction="10000"/>
          </a:bodyPr>
          <a:lstStyle/>
          <a:p>
            <a:pPr algn="just">
              <a:buFont typeface="Wingdings" panose="05000000000000000000" pitchFamily="2" charset="2"/>
              <a:buChar char="§"/>
            </a:pPr>
            <a:r>
              <a:rPr lang="en-US" sz="3000" dirty="0" smtClean="0">
                <a:latin typeface="Times New Roman" panose="02020603050405020304" pitchFamily="18" charset="0"/>
                <a:cs typeface="Times New Roman" panose="02020603050405020304" pitchFamily="18" charset="0"/>
              </a:rPr>
              <a:t>Follicular growth and maturation is influenced by follicle stimulating hormone (FSH), secret by the pituitary gland, and estrogen.</a:t>
            </a:r>
          </a:p>
          <a:p>
            <a:pPr algn="just">
              <a:buFont typeface="Wingdings" panose="05000000000000000000" pitchFamily="2" charset="2"/>
              <a:buChar char="v"/>
            </a:pPr>
            <a:r>
              <a:rPr lang="en-US" sz="3000" dirty="0" smtClean="0">
                <a:solidFill>
                  <a:srgbClr val="00B050"/>
                </a:solidFill>
                <a:latin typeface="Times New Roman" panose="02020603050405020304" pitchFamily="18" charset="0"/>
                <a:cs typeface="Times New Roman" panose="02020603050405020304" pitchFamily="18" charset="0"/>
              </a:rPr>
              <a:t>Mature graafian follicle: </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Follicle need 12-14 days to become fully matured, it is about 1cm in diameter, it shows a very large single antrum filled with follicular fluid.</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The oocyte now in eccentric in position, projects in to this fluid-filled cavity, the oocyte is still surrounded by zona pellucida, still surrounded by granulosa cells which now make up the corona radiata (CR), outside the zona pellucida.</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The corona radiata and oocyte are attached to the side of the follicle via a less mass of granulosa cells called the cumulus oophorus which is continuous with remaining granulosa cells. </a:t>
            </a:r>
            <a:endParaRPr lang="en-GB"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152400"/>
            <a:ext cx="8229600" cy="76200"/>
          </a:xfrm>
        </p:spPr>
        <p:txBody>
          <a:bodyPr>
            <a:normAutofit fontScale="90000"/>
          </a:bodyPr>
          <a:lstStyle/>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791200"/>
          </a:xfrm>
        </p:spPr>
        <p:txBody>
          <a:bodyPr/>
          <a:lstStyle/>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ovulation consist of the rupture of part of the wall of the mature follicle and liberation of the oocyte( Ovarian wall ruptures and egg released, surrounded by its corona radiata).it takes place in approximately the middle of the menstrual cycle, around the fourteenth day of a 28- day cycle. </a:t>
            </a:r>
          </a:p>
          <a:p>
            <a:pPr algn="ctr">
              <a:buNone/>
            </a:pPr>
            <a:endParaRPr lang="en-US" sz="2800" dirty="0" smtClean="0"/>
          </a:p>
        </p:txBody>
      </p:sp>
      <p:sp>
        <p:nvSpPr>
          <p:cNvPr id="2" name="Title 1"/>
          <p:cNvSpPr>
            <a:spLocks noGrp="1"/>
          </p:cNvSpPr>
          <p:nvPr>
            <p:ph type="title"/>
          </p:nvPr>
        </p:nvSpPr>
        <p:spPr>
          <a:xfrm>
            <a:off x="457200" y="152400"/>
            <a:ext cx="8229600" cy="609600"/>
          </a:xfrm>
        </p:spPr>
        <p:txBody>
          <a:bodyPr>
            <a:noAutofit/>
          </a:bodyPr>
          <a:lstStyle/>
          <a:p>
            <a:r>
              <a:rPr lang="en-US" sz="3600" dirty="0" smtClean="0">
                <a:solidFill>
                  <a:srgbClr val="FF0000"/>
                </a:solidFill>
                <a:latin typeface="Times New Roman" panose="02020603050405020304" pitchFamily="18" charset="0"/>
                <a:cs typeface="Times New Roman" panose="02020603050405020304" pitchFamily="18" charset="0"/>
              </a:rPr>
              <a:t>Ovulation</a:t>
            </a:r>
            <a:endParaRPr lang="en-GB" sz="3600" dirty="0">
              <a:solidFill>
                <a:srgbClr val="FF0000"/>
              </a:solidFill>
              <a:latin typeface="Times New Roman" panose="02020603050405020304" pitchFamily="18" charset="0"/>
              <a:cs typeface="Times New Roman" panose="02020603050405020304" pitchFamily="18" charset="0"/>
            </a:endParaRPr>
          </a:p>
        </p:txBody>
      </p:sp>
      <p:pic>
        <p:nvPicPr>
          <p:cNvPr id="4" name="Picture 6" descr="Image:Gray3.png">
            <a:hlinkClick r:id="rId2"/>
          </p:cNvPr>
          <p:cNvPicPr>
            <a:picLocks noChangeAspect="1" noChangeArrowheads="1"/>
          </p:cNvPicPr>
          <p:nvPr/>
        </p:nvPicPr>
        <p:blipFill>
          <a:blip r:embed="rId3" cstate="print"/>
          <a:srcRect/>
          <a:stretch>
            <a:fillRect/>
          </a:stretch>
        </p:blipFill>
        <p:spPr bwMode="auto">
          <a:xfrm>
            <a:off x="2362200" y="3505200"/>
            <a:ext cx="4259262" cy="32004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19800"/>
          </a:xfrm>
        </p:spPr>
        <p:txBody>
          <a:bodyPr/>
          <a:lstStyle/>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In the human, usually only one oocyte is liberated by the ovary during each cycle, but sometimes no oocyte is ovulated (anovulatory cycle). </a:t>
            </a:r>
          </a:p>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Some time two or more oocytes can be expelled at the same time, and if they are fertilized, there may be two or more fetuses.</a:t>
            </a:r>
          </a:p>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The stimulus for ovulation is a surge of luteinizing hormone(LH) secreted by the anterior pituitary gland in response to high levels of circulating estrogen produced by the growing follicles. </a:t>
            </a:r>
            <a:endParaRPr lang="en-GB" sz="2800" dirty="0" smtClean="0">
              <a:latin typeface="Times New Roman" panose="02020603050405020304" pitchFamily="18" charset="0"/>
              <a:cs typeface="Times New Roman" panose="02020603050405020304" pitchFamily="18" charset="0"/>
            </a:endParaRPr>
          </a:p>
          <a:p>
            <a:pPr algn="just">
              <a:buNone/>
            </a:pPr>
            <a:r>
              <a:rPr lang="en-US" sz="2800" dirty="0" smtClean="0">
                <a:latin typeface="Times New Roman" panose="02020603050405020304" pitchFamily="18" charset="0"/>
                <a:cs typeface="Times New Roman" panose="02020603050405020304" pitchFamily="18" charset="0"/>
              </a:rPr>
              <a:t>The increasing pressure of the follicular fluid and weakening of the follicular wall lead to rupture of the ovarian surface at the stigma.</a:t>
            </a:r>
            <a:endParaRPr lang="en-GB"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228600"/>
            <a:ext cx="8229600" cy="76200"/>
          </a:xfrm>
        </p:spPr>
        <p:txBody>
          <a:bodyPr>
            <a:normAutofit fontScale="90000"/>
          </a:bodyPr>
          <a:lstStyle/>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85800" y="182882"/>
            <a:ext cx="7772400" cy="45719"/>
          </a:xfrm>
        </p:spPr>
        <p:txBody>
          <a:bodyPr>
            <a:noAutofit/>
          </a:bodyPr>
          <a:lstStyle/>
          <a:p>
            <a:pPr algn="l"/>
            <a:endParaRPr lang="en-GB"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 y="609600"/>
            <a:ext cx="8763000" cy="6096000"/>
          </a:xfrm>
        </p:spPr>
        <p:txBody>
          <a:bodyPr>
            <a:normAutofit/>
          </a:bodyPr>
          <a:lstStyle/>
          <a:p>
            <a:pPr algn="just"/>
            <a:r>
              <a:rPr lang="en-US" sz="2800" dirty="0" smtClean="0">
                <a:solidFill>
                  <a:schemeClr val="tx1"/>
                </a:solidFill>
                <a:latin typeface="Times New Roman" panose="02020603050405020304" pitchFamily="18" charset="0"/>
                <a:cs typeface="Times New Roman" panose="02020603050405020304" pitchFamily="18" charset="0"/>
              </a:rPr>
              <a:t>It is divided in to the following structural units:</a:t>
            </a:r>
          </a:p>
          <a:p>
            <a:pPr algn="just"/>
            <a:r>
              <a:rPr lang="en-US" sz="2800" dirty="0" smtClean="0">
                <a:solidFill>
                  <a:srgbClr val="00B050"/>
                </a:solidFill>
                <a:latin typeface="Times New Roman" panose="02020603050405020304" pitchFamily="18" charset="0"/>
                <a:cs typeface="Times New Roman" panose="02020603050405020304" pitchFamily="18" charset="0"/>
              </a:rPr>
              <a:t>1-paired ovaries.</a:t>
            </a:r>
          </a:p>
          <a:p>
            <a:pPr algn="just"/>
            <a:r>
              <a:rPr lang="en-US" sz="2800" dirty="0" smtClean="0">
                <a:solidFill>
                  <a:srgbClr val="00B050"/>
                </a:solidFill>
                <a:latin typeface="Times New Roman" panose="02020603050405020304" pitchFamily="18" charset="0"/>
                <a:cs typeface="Times New Roman" panose="02020603050405020304" pitchFamily="18" charset="0"/>
              </a:rPr>
              <a:t>2-paired oviducts (fallopian tube).</a:t>
            </a:r>
          </a:p>
          <a:p>
            <a:pPr algn="just"/>
            <a:r>
              <a:rPr lang="en-US" sz="2800" dirty="0" smtClean="0">
                <a:solidFill>
                  <a:srgbClr val="00B050"/>
                </a:solidFill>
                <a:latin typeface="Times New Roman" panose="02020603050405020304" pitchFamily="18" charset="0"/>
                <a:cs typeface="Times New Roman" panose="02020603050405020304" pitchFamily="18" charset="0"/>
              </a:rPr>
              <a:t>3-uterus-cervix.</a:t>
            </a:r>
          </a:p>
          <a:p>
            <a:pPr algn="just"/>
            <a:r>
              <a:rPr lang="en-US" sz="2800" dirty="0" smtClean="0">
                <a:solidFill>
                  <a:srgbClr val="00B050"/>
                </a:solidFill>
                <a:latin typeface="Times New Roman" panose="02020603050405020304" pitchFamily="18" charset="0"/>
                <a:cs typeface="Times New Roman" panose="02020603050405020304" pitchFamily="18" charset="0"/>
              </a:rPr>
              <a:t>4-vagina.</a:t>
            </a:r>
          </a:p>
          <a:p>
            <a:pPr algn="just"/>
            <a:r>
              <a:rPr lang="en-US" sz="2800" dirty="0" smtClean="0">
                <a:solidFill>
                  <a:srgbClr val="FF0000"/>
                </a:solidFill>
                <a:latin typeface="Times New Roman" panose="02020603050405020304" pitchFamily="18" charset="0"/>
                <a:cs typeface="Times New Roman" panose="02020603050405020304" pitchFamily="18" charset="0"/>
              </a:rPr>
              <a:t>Functions:</a:t>
            </a:r>
          </a:p>
          <a:p>
            <a:pPr algn="just"/>
            <a:r>
              <a:rPr lang="en-US" sz="2800" dirty="0" smtClean="0">
                <a:solidFill>
                  <a:schemeClr val="tx1"/>
                </a:solidFill>
                <a:latin typeface="Times New Roman" panose="02020603050405020304" pitchFamily="18" charset="0"/>
                <a:cs typeface="Times New Roman" panose="02020603050405020304" pitchFamily="18" charset="0"/>
              </a:rPr>
              <a:t>_production of female gametes, ovum and reception of spermatozoa.</a:t>
            </a:r>
          </a:p>
          <a:p>
            <a:pPr algn="just"/>
            <a:r>
              <a:rPr lang="en-US" sz="2800" dirty="0" smtClean="0">
                <a:solidFill>
                  <a:schemeClr val="tx1"/>
                </a:solidFill>
                <a:latin typeface="Times New Roman" panose="02020603050405020304" pitchFamily="18" charset="0"/>
                <a:cs typeface="Times New Roman" panose="02020603050405020304" pitchFamily="18" charset="0"/>
              </a:rPr>
              <a:t>_providing a suitable environment for fertilization &amp;implantation of the fertilized ovum.</a:t>
            </a:r>
          </a:p>
          <a:p>
            <a:pPr algn="just"/>
            <a:r>
              <a:rPr lang="en-US" sz="2800" dirty="0" smtClean="0">
                <a:solidFill>
                  <a:schemeClr val="tx1"/>
                </a:solidFill>
                <a:latin typeface="Times New Roman" panose="02020603050405020304" pitchFamily="18" charset="0"/>
                <a:cs typeface="Times New Roman" panose="02020603050405020304" pitchFamily="18" charset="0"/>
              </a:rPr>
              <a:t>_expulsion of the fetus, produce female sex hormones.</a:t>
            </a:r>
          </a:p>
          <a:p>
            <a:pPr algn="just"/>
            <a:r>
              <a:rPr lang="en-US" sz="2800" dirty="0" smtClean="0">
                <a:solidFill>
                  <a:schemeClr val="tx1"/>
                </a:solidFill>
                <a:latin typeface="Times New Roman" panose="02020603050405020304" pitchFamily="18" charset="0"/>
                <a:cs typeface="Times New Roman" panose="02020603050405020304" pitchFamily="18" charset="0"/>
              </a:rPr>
              <a:t>_houses and nourish conceptus during pregnancy.</a:t>
            </a:r>
          </a:p>
          <a:p>
            <a:pPr algn="just"/>
            <a:endParaRPr lang="en-US" sz="2800" dirty="0" smtClean="0">
              <a:solidFill>
                <a:schemeClr val="tx1"/>
              </a:solidFill>
              <a:latin typeface="Times New Roman" panose="02020603050405020304" pitchFamily="18" charset="0"/>
              <a:cs typeface="Times New Roman" panose="02020603050405020304" pitchFamily="18" charset="0"/>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lvl="1"/>
            <a:endParaRPr lang="en-US" dirty="0"/>
          </a:p>
        </p:txBody>
      </p:sp>
      <p:sp>
        <p:nvSpPr>
          <p:cNvPr id="39938" name="Rectangle 2"/>
          <p:cNvSpPr>
            <a:spLocks noGrp="1" noChangeArrowheads="1"/>
          </p:cNvSpPr>
          <p:nvPr>
            <p:ph type="title"/>
          </p:nvPr>
        </p:nvSpPr>
        <p:spPr/>
        <p:txBody>
          <a:bodyPr/>
          <a:lstStyle/>
          <a:p>
            <a:r>
              <a:rPr lang="en-US"/>
              <a:t>Major Organs</a:t>
            </a:r>
          </a:p>
        </p:txBody>
      </p:sp>
      <p:pic>
        <p:nvPicPr>
          <p:cNvPr id="39940" name="Picture 4" descr="Uterus"/>
          <p:cNvPicPr>
            <a:picLocks noChangeAspect="1" noChangeArrowheads="1"/>
          </p:cNvPicPr>
          <p:nvPr/>
        </p:nvPicPr>
        <p:blipFill>
          <a:blip r:embed="rId2" cstate="print"/>
          <a:srcRect/>
          <a:stretch>
            <a:fillRect/>
          </a:stretch>
        </p:blipFill>
        <p:spPr bwMode="auto">
          <a:xfrm>
            <a:off x="228600" y="0"/>
            <a:ext cx="8915400" cy="6705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52400" y="152400"/>
            <a:ext cx="8839200" cy="6705600"/>
          </a:xfrm>
        </p:spPr>
        <p:txBody>
          <a:bodyPr/>
          <a:lstStyle/>
          <a:p>
            <a:pPr algn="r"/>
            <a:endParaRPr lang="ar-IQ" dirty="0" smtClean="0"/>
          </a:p>
          <a:p>
            <a:pPr algn="r"/>
            <a:endParaRPr lang="ar-IQ" dirty="0"/>
          </a:p>
          <a:p>
            <a:pPr algn="r"/>
            <a:endParaRPr lang="ar-IQ" dirty="0" smtClean="0"/>
          </a:p>
          <a:p>
            <a:pPr algn="r"/>
            <a:endParaRPr lang="ar-IQ" dirty="0"/>
          </a:p>
          <a:p>
            <a:pPr marL="109728" indent="0">
              <a:buNone/>
            </a:pPr>
            <a:r>
              <a:rPr lang="ar-IQ" sz="3600" dirty="0" smtClean="0">
                <a:latin typeface="Times New Roman" panose="02020603050405020304" pitchFamily="18" charset="0"/>
                <a:cs typeface="Times New Roman" panose="02020603050405020304" pitchFamily="18" charset="0"/>
              </a:rPr>
              <a:t>    Which is the ovay?</a:t>
            </a:r>
            <a:endParaRPr lang="en-US" sz="3600" dirty="0">
              <a:latin typeface="Times New Roman" panose="02020603050405020304" pitchFamily="18" charset="0"/>
              <a:cs typeface="Times New Roman" panose="02020603050405020304" pitchFamily="18" charset="0"/>
            </a:endParaRPr>
          </a:p>
        </p:txBody>
      </p:sp>
      <p:sp>
        <p:nvSpPr>
          <p:cNvPr id="3" name="عنوان 2"/>
          <p:cNvSpPr>
            <a:spLocks noGrp="1"/>
          </p:cNvSpPr>
          <p:nvPr>
            <p:ph type="title"/>
          </p:nvPr>
        </p:nvSpPr>
        <p:spPr>
          <a:xfrm>
            <a:off x="457200" y="274638"/>
            <a:ext cx="8229600" cy="106362"/>
          </a:xfrm>
        </p:spPr>
        <p:txBody>
          <a:bodyPr>
            <a:normAutofit fontScale="90000"/>
          </a:bodyPr>
          <a:lstStyle/>
          <a:p>
            <a:endParaRPr lang="en-US" dirty="0"/>
          </a:p>
        </p:txBody>
      </p:sp>
      <p:pic>
        <p:nvPicPr>
          <p:cNvPr id="4" name="صورة 3"/>
          <p:cNvPicPr>
            <a:picLocks noChangeAspect="1"/>
          </p:cNvPicPr>
          <p:nvPr/>
        </p:nvPicPr>
        <p:blipFill>
          <a:blip r:embed="rId3"/>
          <a:stretch>
            <a:fillRect/>
          </a:stretch>
        </p:blipFill>
        <p:spPr>
          <a:xfrm>
            <a:off x="4800600" y="531813"/>
            <a:ext cx="3895725" cy="5938627"/>
          </a:xfrm>
          <a:prstGeom prst="rect">
            <a:avLst/>
          </a:prstGeom>
        </p:spPr>
      </p:pic>
    </p:spTree>
    <p:extLst>
      <p:ext uri="{BB962C8B-B14F-4D97-AF65-F5344CB8AC3E}">
        <p14:creationId xmlns:p14="http://schemas.microsoft.com/office/powerpoint/2010/main" val="1751005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763000" cy="5791200"/>
          </a:xfrm>
        </p:spPr>
        <p:txBody>
          <a:bodyPr>
            <a:normAutofit/>
          </a:bodyPr>
          <a:lstStyle/>
          <a:p>
            <a:pPr algn="just">
              <a:buNone/>
            </a:pPr>
            <a:r>
              <a:rPr lang="en-US" sz="2800" dirty="0" smtClean="0">
                <a:latin typeface="Times New Roman" panose="02020603050405020304" pitchFamily="18" charset="0"/>
                <a:cs typeface="Times New Roman" panose="02020603050405020304" pitchFamily="18" charset="0"/>
              </a:rPr>
              <a:t>Are almond- shaped bodies approximately 3cm long, 1.5 cm wide, 1cm thick, paired gland act as:</a:t>
            </a:r>
          </a:p>
          <a:p>
            <a:pPr algn="just">
              <a:buNone/>
            </a:pPr>
            <a:r>
              <a:rPr lang="en-US" sz="2800" dirty="0" smtClean="0">
                <a:latin typeface="Times New Roman" panose="02020603050405020304" pitchFamily="18" charset="0"/>
                <a:cs typeface="Times New Roman" panose="02020603050405020304" pitchFamily="18" charset="0"/>
              </a:rPr>
              <a:t>-exocrine function, maturation and release of oocyte.</a:t>
            </a:r>
          </a:p>
          <a:p>
            <a:pPr algn="just">
              <a:buNone/>
            </a:pPr>
            <a:r>
              <a:rPr lang="en-US" sz="2800" dirty="0" smtClean="0">
                <a:latin typeface="Times New Roman" panose="02020603050405020304" pitchFamily="18" charset="0"/>
                <a:cs typeface="Times New Roman" panose="02020603050405020304" pitchFamily="18" charset="0"/>
              </a:rPr>
              <a:t>-endocrine function, secretion of estrogen and progesterone.</a:t>
            </a:r>
          </a:p>
          <a:p>
            <a:pPr algn="just">
              <a:buNone/>
            </a:pPr>
            <a:r>
              <a:rPr lang="en-US" sz="2800" dirty="0" smtClean="0">
                <a:latin typeface="Times New Roman" panose="02020603050405020304" pitchFamily="18" charset="0"/>
                <a:cs typeface="Times New Roman" panose="02020603050405020304" pitchFamily="18" charset="0"/>
              </a:rPr>
              <a:t>The ovary is subdivided in to:</a:t>
            </a:r>
          </a:p>
          <a:p>
            <a:pPr algn="just">
              <a:buFont typeface="Wingdings" panose="05000000000000000000" pitchFamily="2" charset="2"/>
              <a:buChar char="q"/>
            </a:pPr>
            <a:r>
              <a:rPr lang="en-US" sz="2800" dirty="0" smtClean="0">
                <a:solidFill>
                  <a:srgbClr val="00B050"/>
                </a:solidFill>
                <a:latin typeface="Times New Roman" panose="02020603050405020304" pitchFamily="18" charset="0"/>
                <a:cs typeface="Times New Roman" panose="02020603050405020304" pitchFamily="18" charset="0"/>
              </a:rPr>
              <a:t>Cortex</a:t>
            </a:r>
          </a:p>
          <a:p>
            <a:pPr algn="just">
              <a:buFont typeface="Wingdings" panose="05000000000000000000" pitchFamily="2" charset="2"/>
              <a:buChar char="q"/>
            </a:pPr>
            <a:r>
              <a:rPr lang="en-US" sz="2800" dirty="0" smtClean="0">
                <a:solidFill>
                  <a:srgbClr val="00B050"/>
                </a:solidFill>
                <a:latin typeface="Times New Roman" panose="02020603050405020304" pitchFamily="18" charset="0"/>
                <a:cs typeface="Times New Roman" panose="02020603050405020304" pitchFamily="18" charset="0"/>
              </a:rPr>
              <a:t>Medulla</a:t>
            </a:r>
          </a:p>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Each ovary is covered by a simple cuboidal epithelium, the germinal epithelium continuous with the mesothelium and overlying a layer of dense connective tissue capsule, the tunica albuginea. </a:t>
            </a:r>
            <a:endParaRPr lang="en-GB"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274638"/>
            <a:ext cx="8229600" cy="487362"/>
          </a:xfrm>
        </p:spPr>
        <p:txBody>
          <a:bodyPr>
            <a:noAutofit/>
          </a:bodyPr>
          <a:lstStyle/>
          <a:p>
            <a:pPr algn="l"/>
            <a:r>
              <a:rPr lang="en-US" sz="3600" dirty="0" smtClean="0">
                <a:solidFill>
                  <a:srgbClr val="FF0000"/>
                </a:solidFill>
                <a:latin typeface="Times New Roman" panose="02020603050405020304" pitchFamily="18" charset="0"/>
                <a:cs typeface="Times New Roman" panose="02020603050405020304" pitchFamily="18" charset="0"/>
              </a:rPr>
              <a:t>Ovaries</a:t>
            </a:r>
            <a:endParaRPr lang="en-GB" sz="36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Most of the ovary consist of the cortex, region filled with a highly cellular c t stroma and many ovarian follicles, which in the adult ovary vary greatly in size. </a:t>
            </a:r>
          </a:p>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The most internal part of the ovary is the medulla, which contains loose c t and blood vessels entering the organ through the hilum, there are no sharp limits between the ovarian cortical and medullary regions. </a:t>
            </a:r>
          </a:p>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The surface epithelium of the ovary is called the mesothelium which change at the hilum in to cuboidal epithelium (germinal epithelium), which sits on the tunica albuginea.</a:t>
            </a:r>
          </a:p>
          <a:p>
            <a:pPr algn="just">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The hilus of the ovary is where all nerves and vessels enter the organ. </a:t>
            </a:r>
            <a:endParaRPr lang="en-GB"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flipV="1">
            <a:off x="457200" y="152400"/>
            <a:ext cx="8229600" cy="122238"/>
          </a:xfrm>
        </p:spPr>
        <p:txBody>
          <a:bodyPr>
            <a:normAutofit fontScale="90000"/>
          </a:bodyPr>
          <a:lstStyle/>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a:xfrm>
            <a:off x="152400" y="762000"/>
            <a:ext cx="8763000" cy="45719"/>
          </a:xfrm>
        </p:spPr>
        <p:txBody>
          <a:bodyPr>
            <a:normAutofit fontScale="25000" lnSpcReduction="20000"/>
          </a:bodyPr>
          <a:lstStyle/>
          <a:p>
            <a:pPr>
              <a:lnSpc>
                <a:spcPct val="90000"/>
              </a:lnSpc>
            </a:pPr>
            <a:endParaRPr lang="en-US" sz="2800" dirty="0"/>
          </a:p>
        </p:txBody>
      </p:sp>
      <p:sp>
        <p:nvSpPr>
          <p:cNvPr id="6" name="Slide Number Placeholder 5"/>
          <p:cNvSpPr>
            <a:spLocks noGrp="1"/>
          </p:cNvSpPr>
          <p:nvPr>
            <p:ph type="sldNum" sz="quarter" idx="12"/>
          </p:nvPr>
        </p:nvSpPr>
        <p:spPr/>
        <p:txBody>
          <a:bodyPr/>
          <a:lstStyle/>
          <a:p>
            <a:fld id="{2DFB77BB-3B2C-477C-AED5-F0455AE2DBF6}" type="slidenum">
              <a:rPr lang="en-US"/>
              <a:pPr/>
              <a:t>7</a:t>
            </a:fld>
            <a:endParaRPr lang="en-US"/>
          </a:p>
        </p:txBody>
      </p:sp>
      <p:sp>
        <p:nvSpPr>
          <p:cNvPr id="103426" name="Rectangle 2"/>
          <p:cNvSpPr>
            <a:spLocks noGrp="1" noChangeArrowheads="1"/>
          </p:cNvSpPr>
          <p:nvPr>
            <p:ph type="title"/>
          </p:nvPr>
        </p:nvSpPr>
        <p:spPr>
          <a:xfrm>
            <a:off x="457200" y="76200"/>
            <a:ext cx="8229600" cy="639763"/>
          </a:xfrm>
        </p:spPr>
        <p:txBody>
          <a:bodyPr>
            <a:normAutofit fontScale="90000"/>
          </a:bodyPr>
          <a:lstStyle/>
          <a:p>
            <a:r>
              <a:rPr lang="en-US" sz="4000"/>
              <a:t>Structure of ovary</a:t>
            </a:r>
          </a:p>
        </p:txBody>
      </p:sp>
      <p:pic>
        <p:nvPicPr>
          <p:cNvPr id="103428" name="Picture 4" descr="24-12a_OvaryStructr_1"/>
          <p:cNvPicPr>
            <a:picLocks noChangeAspect="1" noChangeArrowheads="1"/>
          </p:cNvPicPr>
          <p:nvPr/>
        </p:nvPicPr>
        <p:blipFill>
          <a:blip r:embed="rId2" cstate="print"/>
          <a:srcRect t="20000" b="11765"/>
          <a:stretch>
            <a:fillRect/>
          </a:stretch>
        </p:blipFill>
        <p:spPr bwMode="auto">
          <a:xfrm>
            <a:off x="0" y="609600"/>
            <a:ext cx="9144000" cy="628650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rmAutofit lnSpcReduction="10000"/>
          </a:bodyPr>
          <a:lstStyle/>
          <a:p>
            <a:pPr algn="just">
              <a:buNone/>
            </a:pPr>
            <a:r>
              <a:rPr lang="en-US" sz="2800" dirty="0" smtClean="0">
                <a:solidFill>
                  <a:srgbClr val="00B050"/>
                </a:solidFill>
                <a:latin typeface="Times New Roman" panose="02020603050405020304" pitchFamily="18" charset="0"/>
                <a:cs typeface="Times New Roman" panose="02020603050405020304" pitchFamily="18" charset="0"/>
              </a:rPr>
              <a:t>Is the process by which a diploid somatic cell, an oogonium in the fetal ovary becomes a haploid ovum in the adult after fertilization. Takes place inside ovarian follicles in ovaries a part of ovarian cycle. </a:t>
            </a:r>
          </a:p>
          <a:p>
            <a:pPr algn="just">
              <a:buNone/>
            </a:pPr>
            <a:r>
              <a:rPr lang="en-US" sz="3600" dirty="0" smtClean="0">
                <a:solidFill>
                  <a:srgbClr val="FF0000"/>
                </a:solidFill>
                <a:latin typeface="Times New Roman" panose="02020603050405020304" pitchFamily="18" charset="0"/>
                <a:cs typeface="Times New Roman" panose="02020603050405020304" pitchFamily="18" charset="0"/>
              </a:rPr>
              <a:t>Stages :</a:t>
            </a:r>
          </a:p>
          <a:p>
            <a:pPr algn="just"/>
            <a:r>
              <a:rPr lang="en-US" sz="2800" dirty="0" smtClean="0">
                <a:latin typeface="Times New Roman" panose="02020603050405020304" pitchFamily="18" charset="0"/>
                <a:cs typeface="Times New Roman" panose="02020603050405020304" pitchFamily="18" charset="0"/>
              </a:rPr>
              <a:t>Oogonia: in</a:t>
            </a:r>
            <a:r>
              <a:rPr lang="en-US"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fetal ovary divide mitotic ally to form diploid primary oocyte at are located in primordial follicles.</a:t>
            </a:r>
          </a:p>
          <a:p>
            <a:pPr algn="just"/>
            <a:r>
              <a:rPr lang="en-US" sz="2800" dirty="0" smtClean="0">
                <a:latin typeface="Times New Roman" panose="02020603050405020304" pitchFamily="18" charset="0"/>
                <a:cs typeface="Times New Roman" panose="02020603050405020304" pitchFamily="18" charset="0"/>
              </a:rPr>
              <a:t>Primary oocyte: immediately begin the first meiotic division, which arrests a prophase. Primordial follicles present from birth until puberty, resulting in ovulation.</a:t>
            </a:r>
          </a:p>
          <a:p>
            <a:pPr algn="just"/>
            <a:r>
              <a:rPr lang="en-US" sz="2800" dirty="0" smtClean="0">
                <a:latin typeface="Times New Roman" panose="02020603050405020304" pitchFamily="18" charset="0"/>
                <a:cs typeface="Times New Roman" panose="02020603050405020304" pitchFamily="18" charset="0"/>
              </a:rPr>
              <a:t>Secondary oocyte: is formed during the hours preceding ovulation in each ovarian cycle. that is ovulated, begins meiosis II but arrest in metaphase.</a:t>
            </a:r>
          </a:p>
          <a:p>
            <a:pPr algn="just">
              <a:buNone/>
            </a:pPr>
            <a:endParaRPr lang="en-US" sz="2800" dirty="0" smtClean="0"/>
          </a:p>
          <a:p>
            <a:pPr algn="just">
              <a:buNone/>
            </a:pPr>
            <a:endParaRPr lang="en-US" dirty="0" smtClean="0"/>
          </a:p>
        </p:txBody>
      </p:sp>
      <p:sp>
        <p:nvSpPr>
          <p:cNvPr id="2" name="Title 1"/>
          <p:cNvSpPr>
            <a:spLocks noGrp="1"/>
          </p:cNvSpPr>
          <p:nvPr>
            <p:ph type="title"/>
          </p:nvPr>
        </p:nvSpPr>
        <p:spPr>
          <a:xfrm>
            <a:off x="457200" y="274638"/>
            <a:ext cx="8229600" cy="258762"/>
          </a:xfrm>
        </p:spPr>
        <p:txBody>
          <a:bodyPr>
            <a:noAutofit/>
          </a:bodyPr>
          <a:lstStyle/>
          <a:p>
            <a:pPr algn="l"/>
            <a:r>
              <a:rPr lang="en-US" sz="3600" dirty="0" smtClean="0">
                <a:solidFill>
                  <a:srgbClr val="FF0000"/>
                </a:solidFill>
                <a:latin typeface="Times New Roman" panose="02020603050405020304" pitchFamily="18" charset="0"/>
                <a:cs typeface="Times New Roman" panose="02020603050405020304" pitchFamily="18" charset="0"/>
              </a:rPr>
              <a:t>Oogenesis</a:t>
            </a:r>
            <a:endParaRPr lang="en-GB" sz="36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19"/>
            <a:ext cx="8763000" cy="6659881"/>
          </a:xfrm>
        </p:spPr>
        <p:txBody>
          <a:bodyPr/>
          <a:lstStyle/>
          <a:p>
            <a:pPr marL="109728" indent="0" algn="just">
              <a:buNone/>
            </a:pPr>
            <a:r>
              <a:rPr lang="en-US" sz="2800" dirty="0" smtClean="0"/>
              <a:t>An ovum: the mature haploid germ cell is formed only if fertilization occurs.</a:t>
            </a:r>
          </a:p>
          <a:p>
            <a:pPr algn="ctr">
              <a:buNone/>
            </a:pPr>
            <a:endParaRPr lang="en-GB" sz="2800" dirty="0"/>
          </a:p>
        </p:txBody>
      </p:sp>
      <p:sp>
        <p:nvSpPr>
          <p:cNvPr id="2" name="Title 1"/>
          <p:cNvSpPr>
            <a:spLocks noGrp="1"/>
          </p:cNvSpPr>
          <p:nvPr>
            <p:ph type="title"/>
          </p:nvPr>
        </p:nvSpPr>
        <p:spPr>
          <a:xfrm>
            <a:off x="457200" y="0"/>
            <a:ext cx="8229600" cy="45719"/>
          </a:xfrm>
        </p:spPr>
        <p:txBody>
          <a:bodyPr>
            <a:normAutofit fontScale="90000"/>
          </a:bodyPr>
          <a:lstStyle/>
          <a:p>
            <a:endParaRPr lang="en-GB" dirty="0"/>
          </a:p>
        </p:txBody>
      </p:sp>
      <p:pic>
        <p:nvPicPr>
          <p:cNvPr id="4" name="Picture 5" descr="reprod6"/>
          <p:cNvPicPr>
            <a:picLocks noChangeAspect="1" noChangeArrowheads="1"/>
          </p:cNvPicPr>
          <p:nvPr/>
        </p:nvPicPr>
        <p:blipFill>
          <a:blip r:embed="rId2" cstate="print"/>
          <a:srcRect/>
          <a:stretch>
            <a:fillRect/>
          </a:stretch>
        </p:blipFill>
        <p:spPr bwMode="auto">
          <a:xfrm>
            <a:off x="457200" y="1066799"/>
            <a:ext cx="8229600" cy="5638801"/>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1006</TotalTime>
  <Words>1369</Words>
  <Application>Microsoft Office PowerPoint</Application>
  <PresentationFormat>عرض على الشاشة (4:3)</PresentationFormat>
  <Paragraphs>88</Paragraphs>
  <Slides>19</Slides>
  <Notes>2</Notes>
  <HiddenSlides>0</HiddenSlides>
  <MMClips>0</MMClips>
  <ScaleCrop>false</ScaleCrop>
  <HeadingPairs>
    <vt:vector size="6" baseType="variant">
      <vt:variant>
        <vt:lpstr>الخطوط المستخدمة</vt:lpstr>
      </vt:variant>
      <vt:variant>
        <vt:i4>9</vt:i4>
      </vt:variant>
      <vt:variant>
        <vt:lpstr>نسق</vt:lpstr>
      </vt:variant>
      <vt:variant>
        <vt:i4>1</vt:i4>
      </vt:variant>
      <vt:variant>
        <vt:lpstr>عناوين الشرائح</vt:lpstr>
      </vt:variant>
      <vt:variant>
        <vt:i4>19</vt:i4>
      </vt:variant>
    </vt:vector>
  </HeadingPairs>
  <TitlesOfParts>
    <vt:vector size="29" baseType="lpstr">
      <vt:lpstr>ＭＳ Ｐゴシック</vt:lpstr>
      <vt:lpstr>Arial</vt:lpstr>
      <vt:lpstr>Calibri</vt:lpstr>
      <vt:lpstr>Lucida Sans Unicode</vt:lpstr>
      <vt:lpstr>Times New Roman</vt:lpstr>
      <vt:lpstr>Verdana</vt:lpstr>
      <vt:lpstr>Wingdings</vt:lpstr>
      <vt:lpstr>Wingdings 2</vt:lpstr>
      <vt:lpstr>Wingdings 3</vt:lpstr>
      <vt:lpstr>Concourse</vt:lpstr>
      <vt:lpstr> </vt:lpstr>
      <vt:lpstr>عرض تقديمي في PowerPoint</vt:lpstr>
      <vt:lpstr>Major Organs</vt:lpstr>
      <vt:lpstr>عرض تقديمي في PowerPoint</vt:lpstr>
      <vt:lpstr>Ovaries</vt:lpstr>
      <vt:lpstr>عرض تقديمي في PowerPoint</vt:lpstr>
      <vt:lpstr>Structure of ovary</vt:lpstr>
      <vt:lpstr>Oogenesis</vt:lpstr>
      <vt:lpstr>عرض تقديمي في PowerPoint</vt:lpstr>
      <vt:lpstr>Ovarian follicles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Ovulation</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reproductive system</dc:title>
  <dc:creator>faten</dc:creator>
  <cp:lastModifiedBy>Maher Fattouh</cp:lastModifiedBy>
  <cp:revision>92</cp:revision>
  <dcterms:created xsi:type="dcterms:W3CDTF">2006-08-16T00:00:00Z</dcterms:created>
  <dcterms:modified xsi:type="dcterms:W3CDTF">2025-01-19T07:36:32Z</dcterms:modified>
</cp:coreProperties>
</file>